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01" autoAdjust="0"/>
    <p:restoredTop sz="94606" autoAdjust="0"/>
  </p:normalViewPr>
  <p:slideViewPr>
    <p:cSldViewPr showGuides="1">
      <p:cViewPr varScale="1">
        <p:scale>
          <a:sx n="82" d="100"/>
          <a:sy n="82" d="100"/>
        </p:scale>
        <p:origin x="696"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08921"/>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主要介绍了北极光的成因、最佳观赏地点及其文化意义。</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808823" y="1268760"/>
            <a:ext cx="10572766" cy="13749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the most amazing natural wonders in the world is the Northern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Lights, also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known as the Aurora Borealis. This dazzling light show can be seen in the night sky near the north and south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poles,painting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darkness with shining lines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 pink, purple, 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even red. But what causes this magical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phenomenon,and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can you see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Northern Lights are a result of activity on the sun. The sun always sends out tiny energy particles called solar wind. When these particles come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meet earth’s magnetic field and move toward the North and South Poles.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hit gases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air,mainly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oxygen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nitrogen,and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them light up. The most common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from oxygen. Nitrogen produces purple or pink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see depend on which gas gets hit and how high up in the sky this happens.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places to see the Northern Lights are in countries close to the Arctic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Circle,such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Norway,Sweden,Finland, Iceland, Canada, 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Alaska. They are easiest to see during the winter months when nights are long and dark. Clear skies and locations far from city lights increase the chances of a good view. Some people even plan special trips just to witness this great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view, waiting</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patiently in the cold for the lights to appear.</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 people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been attracted by the Northern Lights. Ancient cultures believed they were spirits dancing in the sky or messages from the gods.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scientists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study them to understand more about space weather and how solar activity influences earth. But for most of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 the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Northern Lights remain </a:t>
            </a:r>
            <a:r>
              <a:rPr lang="en-US" altLang="zh-CN" sz="23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mystery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reminder of how amazing our planet and space truly are. If you ever get the chance to see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it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surely be an unforgettable experience.</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242088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sun always sends out tiny energy particles called solar wind</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When these particles come to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earth,they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meet earth’s magnetic field and move toward the North and South Poles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There,they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hit gases in the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air,mainly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oxygen and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nitrogen,and</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make them light up</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可知，太阳发出的微小粒子（</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太阳风</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）来到地球，与地球磁场相遇并移向南北极，撞击空气中的气体使其发光，所以北极光的主要成因是来自太阳的微小粒子撞击地球的空气。故选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cause of the Northern Lights?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6069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Ice shining in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sky.</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Tiny pieces from the sun hitting earth’s air.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49395" algn="l"/>
                <a:tab pos="556069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City lights near cold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Lightning in the Arctic Circle.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860776"/>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303568"/>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“The best places to see the Northern Lights are in countries close to the Arctic Circle,such as Norway,Sweden,Finland, Iceland, Canada,and Alaska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可知，观看北极光的最佳地点是靠近北极圈的国家。故选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628800"/>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place to watch the Northern Lights?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Hot places near the equator.	B. Big cities with lots of lights.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Cold countries near the North Pole.	D. Beaches with warm weather.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3869" y="1743456"/>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9998" y="2834274"/>
            <a:ext cx="11485848" cy="365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短语理解题。根据</a:t>
            </a:r>
            <a:r>
              <a:rPr lang="en-US" altLang="zh-CN" b="1" dirty="0">
                <a:solidFill>
                  <a:srgbClr val="FF0000"/>
                </a:solidFill>
                <a:latin typeface="Times New Roman" panose="02020603050405020304" pitchFamily="18" charset="0"/>
                <a:ea typeface="宋体" panose="02010600030101010101" pitchFamily="2" charset="-122"/>
              </a:rPr>
              <a:t>“Ancient cultures believed they were spirits dancing in the sky or messages from the gods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a:t>
            </a:r>
            <a:r>
              <a:rPr lang="en-US" altLang="zh-CN" b="1" dirty="0" err="1">
                <a:solidFill>
                  <a:srgbClr val="FF0000"/>
                </a:solidFill>
                <a:latin typeface="Times New Roman" panose="02020603050405020304" pitchFamily="18" charset="0"/>
                <a:ea typeface="宋体" panose="02010600030101010101" pitchFamily="2" charset="-122"/>
              </a:rPr>
              <a:t>Today,scientists</a:t>
            </a:r>
            <a:r>
              <a:rPr lang="en-US" altLang="zh-CN" b="1" dirty="0">
                <a:solidFill>
                  <a:srgbClr val="FF0000"/>
                </a:solidFill>
                <a:latin typeface="Times New Roman" panose="02020603050405020304" pitchFamily="18" charset="0"/>
                <a:ea typeface="宋体" panose="02010600030101010101" pitchFamily="2" charset="-122"/>
              </a:rPr>
              <a:t> study them to understand more about space weather and how solar activity influences Earth</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But for most of </a:t>
            </a:r>
            <a:r>
              <a:rPr lang="en-US" altLang="zh-CN" b="1" dirty="0" err="1">
                <a:solidFill>
                  <a:srgbClr val="FF0000"/>
                </a:solidFill>
                <a:latin typeface="Times New Roman" panose="02020603050405020304" pitchFamily="18" charset="0"/>
                <a:ea typeface="宋体" panose="02010600030101010101" pitchFamily="2" charset="-122"/>
              </a:rPr>
              <a:t>us,the</a:t>
            </a:r>
            <a:r>
              <a:rPr lang="en-US" altLang="zh-CN" b="1" dirty="0">
                <a:solidFill>
                  <a:srgbClr val="FF0000"/>
                </a:solidFill>
                <a:latin typeface="Times New Roman" panose="02020603050405020304" pitchFamily="18" charset="0"/>
                <a:ea typeface="宋体" panose="02010600030101010101" pitchFamily="2" charset="-122"/>
              </a:rPr>
              <a:t> Northern Lights remain a beautiful mystery”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可知，古代文化认为北极光是天空中精灵的舞蹈或神灵的讯息。如今，科学家们研究北极光以了解更多关于太空天气以及太阳活动对地球的影响，但对于大多数人来说，北极光既美丽又存在很多未知等待探索。</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它们很漂亮，但隐藏着秘密</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103461"/>
          </a:xfrm>
        </p:spPr>
        <p:txBody>
          <a:bodyPr/>
          <a:lstStyle/>
          <a:p>
            <a:pPr hangingPunct="0">
              <a:lnSpc>
                <a:spcPct val="140000"/>
              </a:lnSpc>
              <a:spcAft>
                <a:spcPts val="0"/>
              </a:spcAft>
              <a:tabLst>
                <a:tab pos="4050665" algn="l"/>
                <a:tab pos="7021195" algn="l"/>
                <a:tab pos="963168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the writer mean by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mystery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last paragraph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49395" algn="l"/>
                <a:tab pos="6362700"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know everything about them now.</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They’re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pretty,but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hold secrets.</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049395" algn="l"/>
                <a:tab pos="6362700"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They’re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amazing,like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spirits dancing in the sky.</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They’re the messages from the gods.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7847" y="841715"/>
            <a:ext cx="2932185" cy="439317"/>
          </a:xfrm>
          <a:prstGeom prst="rect">
            <a:avLst/>
          </a:prstGeom>
        </p:spPr>
      </p:pic>
      <p:sp>
        <p:nvSpPr>
          <p:cNvPr id="4" name="文本框 3"/>
          <p:cNvSpPr txBox="1"/>
          <p:nvPr/>
        </p:nvSpPr>
        <p:spPr>
          <a:xfrm>
            <a:off x="837921" y="692501"/>
            <a:ext cx="389850" cy="552267"/>
          </a:xfrm>
          <a:prstGeom prst="rect">
            <a:avLst/>
          </a:prstGeom>
          <a:noFill/>
        </p:spPr>
        <p:txBody>
          <a:bodyPr wrap="none" rtlCol="0">
            <a:spAutoFit/>
          </a:bodyPr>
          <a:lstStyle/>
          <a:p>
            <a:pPr algn="ctr">
              <a:lnSpc>
                <a:spcPct val="140000"/>
              </a:lnSpc>
            </a:pP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3041275"/>
            <a:ext cx="11485848" cy="576248"/>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你</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看到的颜色取决于哪种气体被击中以及它在天空中的高度。</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3605485"/>
            <a:ext cx="11485848" cy="1684244"/>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latin typeface="Times New Roman" panose="02020603050405020304" pitchFamily="18" charset="0"/>
                <a:ea typeface="宋体" panose="02010600030101010101" pitchFamily="2" charset="-122"/>
              </a:rPr>
              <a:t>                you see</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是省略了</a:t>
            </a:r>
            <a:r>
              <a:rPr lang="en-US" altLang="zh-CN" b="1" dirty="0" smtClean="0">
                <a:latin typeface="Times New Roman" panose="02020603050405020304" pitchFamily="18" charset="0"/>
                <a:ea typeface="宋体" panose="02010600030101010101" pitchFamily="2" charset="-122"/>
              </a:rPr>
              <a:t>that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的定语从句，修饰先行词</a:t>
            </a:r>
            <a:r>
              <a:rPr lang="en-US" altLang="zh-CN" b="1" dirty="0" err="1" smtClean="0">
                <a:latin typeface="Times New Roman" panose="02020603050405020304" pitchFamily="18" charset="0"/>
                <a:ea typeface="宋体" panose="02010600030101010101" pitchFamily="2" charset="-122"/>
              </a:rPr>
              <a:t>colours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，即</a:t>
            </a:r>
            <a:r>
              <a:rPr lang="en-US" altLang="zh-CN" b="1" dirty="0" smtClean="0">
                <a:latin typeface="Times New Roman" panose="02020603050405020304" pitchFamily="18" charset="0"/>
                <a:ea typeface="宋体" panose="02010600030101010101" pitchFamily="2" charset="-122"/>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你看见的颜色</a:t>
            </a:r>
            <a:r>
              <a:rPr lang="en-US" altLang="zh-CN" b="1" dirty="0" smtClean="0">
                <a:latin typeface="Times New Roman" panose="02020603050405020304" pitchFamily="18" charset="0"/>
                <a:ea typeface="宋体" panose="02010600030101010101" pitchFamily="2" charset="-122"/>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which gas gets hit </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latin typeface="Times New Roman" panose="02020603050405020304" pitchFamily="18" charset="0"/>
                <a:ea typeface="宋体" panose="02010600030101010101" pitchFamily="2" charset="-122"/>
              </a:rPr>
              <a:t>how high up in the sky this happens</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分别作动词短语</a:t>
            </a:r>
            <a:r>
              <a:rPr lang="en-US" altLang="zh-CN" b="1" dirty="0" smtClean="0">
                <a:latin typeface="Times New Roman" panose="02020603050405020304" pitchFamily="18" charset="0"/>
                <a:ea typeface="宋体" panose="02010600030101010101" pitchFamily="2" charset="-122"/>
              </a:rPr>
              <a:t>depend on</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的宾语，是宾语从句。</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648875"/>
            <a:ext cx="11485848" cy="140724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endParaRPr lang="en-US" altLang="zh-CN" sz="1200" b="1" dirty="0" smtClean="0">
              <a:latin typeface="Times New Roman" panose="02020603050405020304" pitchFamily="18" charset="0"/>
              <a:ea typeface="宋体" panose="02010600030101010101" pitchFamily="2" charset="-122"/>
            </a:endParaRPr>
          </a:p>
          <a:p>
            <a:pPr eaLnBrk="1">
              <a:spcAft>
                <a:spcPts val="0"/>
              </a:spcAft>
            </a:pPr>
            <a:r>
              <a:rPr lang="en-US" altLang="zh-CN" b="1" dirty="0" smtClean="0">
                <a:latin typeface="Times New Roman" panose="02020603050405020304" pitchFamily="18" charset="0"/>
                <a:ea typeface="宋体" panose="02010600030101010101" pitchFamily="2" charset="-122"/>
              </a:rPr>
              <a:t>The </a:t>
            </a:r>
            <a:r>
              <a:rPr lang="en-US" altLang="zh-CN" b="1" dirty="0" err="1">
                <a:latin typeface="Times New Roman" panose="02020603050405020304" pitchFamily="18" charset="0"/>
                <a:ea typeface="宋体" panose="02010600030101010101" pitchFamily="2" charset="-122"/>
              </a:rPr>
              <a:t>colours</a:t>
            </a:r>
            <a:r>
              <a:rPr lang="en-US" altLang="zh-CN" b="1" dirty="0">
                <a:latin typeface="Times New Roman" panose="02020603050405020304" pitchFamily="18" charset="0"/>
                <a:ea typeface="宋体" panose="02010600030101010101" pitchFamily="2" charset="-122"/>
              </a:rPr>
              <a:t> you see depend on which gas gets hit and how high up in the sky this happens</a:t>
            </a:r>
            <a:r>
              <a:rPr lang="en-US" altLang="zh-CN" b="1" dirty="0">
                <a:latin typeface="宋体" panose="02010600030101010101" pitchFamily="2" charset="-122"/>
                <a:cs typeface="Times New Roman" panose="02020603050405020304" pitchFamily="18" charset="0"/>
              </a:rPr>
              <a:t>.</a:t>
            </a:r>
            <a:endParaRPr lang="en-US" altLang="zh-CN" b="1" dirty="0"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556792"/>
            <a:ext cx="1897946" cy="430129"/>
          </a:xfrm>
          <a:prstGeom prst="rect">
            <a:avLst/>
          </a:prstGeom>
        </p:spPr>
      </p:pic>
      <p:pic>
        <p:nvPicPr>
          <p:cNvPr id="5" name="译文.eps" descr="id:2147486824;FounderCES"/>
          <p:cNvPicPr/>
          <p:nvPr/>
        </p:nvPicPr>
        <p:blipFill>
          <a:blip r:embed="rId2"/>
          <a:stretch>
            <a:fillRect/>
          </a:stretch>
        </p:blipFill>
        <p:spPr>
          <a:xfrm>
            <a:off x="375423" y="3218772"/>
            <a:ext cx="932180" cy="287655"/>
          </a:xfrm>
          <a:prstGeom prst="rect">
            <a:avLst/>
          </a:prstGeom>
        </p:spPr>
      </p:pic>
      <p:pic>
        <p:nvPicPr>
          <p:cNvPr id="6" name="分析.eps" descr="id:2147486831;FounderCES"/>
          <p:cNvPicPr/>
          <p:nvPr/>
        </p:nvPicPr>
        <p:blipFill>
          <a:blip r:embed="rId3"/>
          <a:stretch>
            <a:fillRect/>
          </a:stretch>
        </p:blipFill>
        <p:spPr>
          <a:xfrm>
            <a:off x="375423" y="3805931"/>
            <a:ext cx="932180" cy="2876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3697</Words>
  <Application>WPS 演示</Application>
  <PresentationFormat>自定义</PresentationFormat>
  <Paragraphs>42</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468</cp:revision>
  <dcterms:created xsi:type="dcterms:W3CDTF">2020-11-06T05:24:00Z</dcterms:created>
  <dcterms:modified xsi:type="dcterms:W3CDTF">2025-09-18T05:55:46Z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